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hkiw3UW8hnRVHZJGNC/wt5Kz2xXA=="/>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BFFAE"/>
    <a:srgbClr val="00FFE7"/>
    <a:srgbClr val="D98B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04" d="100"/>
          <a:sy n="104" d="100"/>
        </p:scale>
        <p:origin x="232"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jp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0" name="Google Shape;140;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6" name="Google Shape;146;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26d4087f9a9_1_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26d4087f9a9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8" name="Google Shape;158;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4" name="Google Shape;164;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8" name="Google Shape;8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6d20ddcd3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6d20ddcd3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26d4087f9a9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26d4087f9a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26d4087f9a9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26d4087f9a9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1" name="Google Shape;121;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7" name="Google Shape;1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3" name="Google Shape;13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4" name="Google Shape;14;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2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26"/>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1" name="Google Shape;71;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27"/>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27"/>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7" name="Google Shape;77;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0" name="Google Shape;20;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19"/>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19"/>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26" name="Google Shape;26;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20"/>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20"/>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21"/>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21"/>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39" name="Google Shape;39;p21"/>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0" name="Google Shape;40;p21"/>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1" name="Google Shape;41;p21"/>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2" name="Google Shape;42;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24"/>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57" name="Google Shape;57;p24"/>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58" name="Google Shape;58;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25"/>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25"/>
          <p:cNvSpPr>
            <a:spLocks noGrp="1"/>
          </p:cNvSpPr>
          <p:nvPr>
            <p:ph type="pic" idx="2"/>
          </p:nvPr>
        </p:nvSpPr>
        <p:spPr>
          <a:xfrm>
            <a:off x="5183188" y="987425"/>
            <a:ext cx="6172200" cy="4873625"/>
          </a:xfrm>
          <a:prstGeom prst="rect">
            <a:avLst/>
          </a:prstGeom>
          <a:noFill/>
          <a:ln>
            <a:noFill/>
          </a:ln>
        </p:spPr>
      </p:sp>
      <p:sp>
        <p:nvSpPr>
          <p:cNvPr id="64" name="Google Shape;64;p25"/>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5" name="Google Shape;6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 name="Google Shape;8;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nvinayvarma189/Sitting-Posture-Recognition" TargetMode="External"/><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store.uprightpose.com/products/upright-go2"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Shape 83"/>
        <p:cNvGrpSpPr/>
        <p:nvPr/>
      </p:nvGrpSpPr>
      <p:grpSpPr>
        <a:xfrm>
          <a:off x="0" y="0"/>
          <a:ext cx="0" cy="0"/>
          <a:chOff x="0" y="0"/>
          <a:chExt cx="0" cy="0"/>
        </a:xfrm>
      </p:grpSpPr>
      <p:sp>
        <p:nvSpPr>
          <p:cNvPr id="84" name="Google Shape;84;p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US"/>
              <a:t>OpenPosture</a:t>
            </a:r>
            <a:endParaRPr/>
          </a:p>
        </p:txBody>
      </p:sp>
      <p:sp>
        <p:nvSpPr>
          <p:cNvPr id="85" name="Google Shape;85;p1"/>
          <p:cNvSpPr txBox="1">
            <a:spLocks noGrp="1"/>
          </p:cNvSpPr>
          <p:nvPr>
            <p:ph type="subTitle" idx="1"/>
          </p:nvPr>
        </p:nvSpPr>
        <p:spPr>
          <a:xfrm>
            <a:off x="1524000" y="3602045"/>
            <a:ext cx="9144000" cy="9393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By: Ally Ryan, Michael Nweke, Parisha Rathod</a:t>
            </a:r>
            <a:endParaRPr/>
          </a:p>
          <a:p>
            <a:pPr marL="0" lvl="0" indent="0" algn="ctr" rtl="0">
              <a:lnSpc>
                <a:spcPct val="90000"/>
              </a:lnSpc>
              <a:spcBef>
                <a:spcPts val="0"/>
              </a:spcBef>
              <a:spcAft>
                <a:spcPts val="0"/>
              </a:spcAft>
              <a:buClr>
                <a:schemeClr val="dk1"/>
              </a:buClr>
              <a:buSzPts val="2400"/>
              <a:buNone/>
            </a:pPr>
            <a:r>
              <a:rPr lang="en-US"/>
              <a:t>UMKC School of Engineering - Data Science M.S.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7030A0"/>
        </a:solidFill>
        <a:effectLst/>
      </p:bgPr>
    </p:bg>
    <p:spTree>
      <p:nvGrpSpPr>
        <p:cNvPr id="1" name="Shape 141"/>
        <p:cNvGrpSpPr/>
        <p:nvPr/>
      </p:nvGrpSpPr>
      <p:grpSpPr>
        <a:xfrm>
          <a:off x="0" y="0"/>
          <a:ext cx="0" cy="0"/>
          <a:chOff x="0" y="0"/>
          <a:chExt cx="0" cy="0"/>
        </a:xfrm>
      </p:grpSpPr>
      <p:sp>
        <p:nvSpPr>
          <p:cNvPr id="142" name="Google Shape;142;p12"/>
          <p:cNvSpPr txBox="1">
            <a:spLocks noGrp="1"/>
          </p:cNvSpPr>
          <p:nvPr>
            <p:ph type="title"/>
          </p:nvPr>
        </p:nvSpPr>
        <p:spPr>
          <a:xfrm>
            <a:off x="838200" y="365126"/>
            <a:ext cx="10515600" cy="602284"/>
          </a:xfrm>
          <a:prstGeom prst="rect">
            <a:avLst/>
          </a:prstGeom>
          <a:noFill/>
          <a:ln>
            <a:noFill/>
          </a:ln>
        </p:spPr>
        <p:txBody>
          <a:bodyPr spcFirstLastPara="1" wrap="square" lIns="91425" tIns="45700" rIns="91425" bIns="45700" anchor="ctr" anchorCtr="0">
            <a:normAutofit fontScale="90000"/>
          </a:bodyPr>
          <a:lstStyle/>
          <a:p>
            <a:pPr marL="0" lvl="0" indent="0" algn="l" rtl="0">
              <a:lnSpc>
                <a:spcPct val="90000"/>
              </a:lnSpc>
              <a:spcBef>
                <a:spcPts val="0"/>
              </a:spcBef>
              <a:spcAft>
                <a:spcPts val="0"/>
              </a:spcAft>
              <a:buClr>
                <a:schemeClr val="dk1"/>
              </a:buClr>
              <a:buSzPct val="100000"/>
              <a:buFont typeface="Calibri"/>
              <a:buNone/>
            </a:pPr>
            <a:r>
              <a:rPr lang="en-US"/>
              <a:t>Model Diagram</a:t>
            </a:r>
            <a:endParaRPr/>
          </a:p>
        </p:txBody>
      </p:sp>
      <p:pic>
        <p:nvPicPr>
          <p:cNvPr id="143" name="Google Shape;143;p12"/>
          <p:cNvPicPr preferRelativeResize="0">
            <a:picLocks noGrp="1"/>
          </p:cNvPicPr>
          <p:nvPr>
            <p:ph type="body" idx="1"/>
          </p:nvPr>
        </p:nvPicPr>
        <p:blipFill rotWithShape="1">
          <a:blip r:embed="rId3">
            <a:alphaModFix/>
          </a:blip>
          <a:srcRect/>
          <a:stretch/>
        </p:blipFill>
        <p:spPr>
          <a:xfrm>
            <a:off x="3801978" y="967411"/>
            <a:ext cx="5923800" cy="55791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Shape 147"/>
        <p:cNvGrpSpPr/>
        <p:nvPr/>
      </p:nvGrpSpPr>
      <p:grpSpPr>
        <a:xfrm>
          <a:off x="0" y="0"/>
          <a:ext cx="0" cy="0"/>
          <a:chOff x="0" y="0"/>
          <a:chExt cx="0" cy="0"/>
        </a:xfrm>
      </p:grpSpPr>
      <p:sp>
        <p:nvSpPr>
          <p:cNvPr id="148" name="Google Shape;148;p13"/>
          <p:cNvSpPr txBox="1">
            <a:spLocks noGrp="1"/>
          </p:cNvSpPr>
          <p:nvPr>
            <p:ph type="title"/>
          </p:nvPr>
        </p:nvSpPr>
        <p:spPr>
          <a:xfrm>
            <a:off x="838200" y="365126"/>
            <a:ext cx="10515600" cy="74805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Conceptual Diagram</a:t>
            </a:r>
            <a:endParaRPr/>
          </a:p>
        </p:txBody>
      </p:sp>
      <p:pic>
        <p:nvPicPr>
          <p:cNvPr id="149" name="Google Shape;149;p13"/>
          <p:cNvPicPr preferRelativeResize="0">
            <a:picLocks noGrp="1"/>
          </p:cNvPicPr>
          <p:nvPr>
            <p:ph type="body" idx="1"/>
          </p:nvPr>
        </p:nvPicPr>
        <p:blipFill rotWithShape="1">
          <a:blip r:embed="rId3">
            <a:alphaModFix/>
          </a:blip>
          <a:srcRect/>
          <a:stretch/>
        </p:blipFill>
        <p:spPr>
          <a:xfrm>
            <a:off x="3008243" y="1431235"/>
            <a:ext cx="7222435" cy="512859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40000"/>
            <a:lumOff val="60000"/>
          </a:schemeClr>
        </a:solidFill>
        <a:effectLst/>
      </p:bgPr>
    </p:bg>
    <p:spTree>
      <p:nvGrpSpPr>
        <p:cNvPr id="1" name="Shape 153"/>
        <p:cNvGrpSpPr/>
        <p:nvPr/>
      </p:nvGrpSpPr>
      <p:grpSpPr>
        <a:xfrm>
          <a:off x="0" y="0"/>
          <a:ext cx="0" cy="0"/>
          <a:chOff x="0" y="0"/>
          <a:chExt cx="0" cy="0"/>
        </a:xfrm>
      </p:grpSpPr>
      <p:sp>
        <p:nvSpPr>
          <p:cNvPr id="154" name="Google Shape;154;g26d4087f9a9_1_11"/>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Conclusion</a:t>
            </a:r>
            <a:endParaRPr/>
          </a:p>
        </p:txBody>
      </p:sp>
      <p:sp>
        <p:nvSpPr>
          <p:cNvPr id="155" name="Google Shape;155;g26d4087f9a9_1_11"/>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a:t>OpenPosture successfully detects back, neck, feet, leg, and kneeling posture through images and real time.  It proposes workouts to help mitigate back and neck pain for each posture and increase productivity.  The OpenPosture app will serve as a valuable resource to students across universities and Big4 Accounting Firms through a monthly subscription plan.</a:t>
            </a:r>
            <a:endParaRPr/>
          </a:p>
          <a:p>
            <a:pPr marL="0" lvl="0" indent="0" algn="l" rtl="0">
              <a:spcBef>
                <a:spcPts val="100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6">
            <a:lumMod val="60000"/>
            <a:lumOff val="40000"/>
          </a:schemeClr>
        </a:solidFill>
        <a:effectLst/>
      </p:bgPr>
    </p:bg>
    <p:spTree>
      <p:nvGrpSpPr>
        <p:cNvPr id="1" name="Shape 159"/>
        <p:cNvGrpSpPr/>
        <p:nvPr/>
      </p:nvGrpSpPr>
      <p:grpSpPr>
        <a:xfrm>
          <a:off x="0" y="0"/>
          <a:ext cx="0" cy="0"/>
          <a:chOff x="0" y="0"/>
          <a:chExt cx="0" cy="0"/>
        </a:xfrm>
      </p:grpSpPr>
      <p:sp>
        <p:nvSpPr>
          <p:cNvPr id="160" name="Google Shape;160;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Future Works</a:t>
            </a:r>
            <a:endParaRPr/>
          </a:p>
        </p:txBody>
      </p:sp>
      <p:sp>
        <p:nvSpPr>
          <p:cNvPr id="161" name="Google Shape;161;p1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457200" lvl="0" indent="-323850" algn="l" rtl="0">
              <a:lnSpc>
                <a:spcPct val="115000"/>
              </a:lnSpc>
              <a:spcBef>
                <a:spcPts val="0"/>
              </a:spcBef>
              <a:spcAft>
                <a:spcPts val="0"/>
              </a:spcAft>
              <a:buSzPts val="1500"/>
              <a:buAutoNum type="arabicPeriod"/>
            </a:pPr>
            <a:r>
              <a:rPr lang="en-US" sz="1500" b="1">
                <a:latin typeface="Arial"/>
                <a:ea typeface="Arial"/>
                <a:cs typeface="Arial"/>
                <a:sym typeface="Arial"/>
              </a:rPr>
              <a:t>Object Detection: </a:t>
            </a:r>
            <a:r>
              <a:rPr lang="en-US" sz="1500">
                <a:latin typeface="Arial"/>
                <a:ea typeface="Arial"/>
                <a:cs typeface="Arial"/>
                <a:sym typeface="Arial"/>
              </a:rPr>
              <a:t>Integrating real-time object detection capabilities within the OpenPosture system would enhance its ability to recognize and provide insights on specific objects in the user's environment.  Such insights might include lowering the chair, raising the desk, or moving the keyboard forward to enable better posture and mitigate pain.</a:t>
            </a:r>
            <a:endParaRPr sz="150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AutoNum type="arabicPeriod"/>
            </a:pPr>
            <a:r>
              <a:rPr lang="en-US" sz="1500" b="1">
                <a:latin typeface="Arial"/>
                <a:ea typeface="Arial"/>
                <a:cs typeface="Arial"/>
                <a:sym typeface="Arial"/>
              </a:rPr>
              <a:t>Single-Device Use:</a:t>
            </a:r>
            <a:r>
              <a:rPr lang="en-US" sz="1500">
                <a:latin typeface="Arial"/>
                <a:ea typeface="Arial"/>
                <a:cs typeface="Arial"/>
                <a:sym typeface="Arial"/>
              </a:rPr>
              <a:t> Optimizing OpenPosture for single-device use could eliminate logistical challenges for users with a single device and streamline the user experience by removing the need for additional hardware.</a:t>
            </a:r>
            <a:endParaRPr sz="150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AutoNum type="arabicPeriod"/>
            </a:pPr>
            <a:r>
              <a:rPr lang="en-US" sz="1500" b="1">
                <a:latin typeface="Arial"/>
                <a:ea typeface="Arial"/>
                <a:cs typeface="Arial"/>
                <a:sym typeface="Arial"/>
              </a:rPr>
              <a:t>Camera Positioning Guidance:</a:t>
            </a:r>
            <a:r>
              <a:rPr lang="en-US" sz="1500">
                <a:latin typeface="Arial"/>
                <a:ea typeface="Arial"/>
                <a:cs typeface="Arial"/>
                <a:sym typeface="Arial"/>
              </a:rPr>
              <a:t> Incorporating visual aids, instructions, or alarms/audio cues within the app to assist users in positioning the camera effectively would improve posture assessment accuracy.</a:t>
            </a:r>
            <a:endParaRPr sz="150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AutoNum type="arabicPeriod"/>
            </a:pPr>
            <a:r>
              <a:rPr lang="en-US" sz="1500" b="1">
                <a:latin typeface="Arial"/>
                <a:ea typeface="Arial"/>
                <a:cs typeface="Arial"/>
                <a:sym typeface="Arial"/>
              </a:rPr>
              <a:t>Customization:</a:t>
            </a:r>
            <a:r>
              <a:rPr lang="en-US" sz="1500">
                <a:latin typeface="Arial"/>
                <a:ea typeface="Arial"/>
                <a:cs typeface="Arial"/>
                <a:sym typeface="Arial"/>
              </a:rPr>
              <a:t> Offering customization options within the app regarding workout capabilities, known medical diagnoses (e.g., scoliosis), age, or physical characteristics (e.g., amputated body part) would cater to diverse user preferences and needs.</a:t>
            </a:r>
            <a:endParaRPr sz="1500">
              <a:latin typeface="Arial"/>
              <a:ea typeface="Arial"/>
              <a:cs typeface="Arial"/>
              <a:sym typeface="Arial"/>
            </a:endParaRPr>
          </a:p>
          <a:p>
            <a:pPr marL="45720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457200" lvl="0" indent="-323850" algn="l" rtl="0">
              <a:lnSpc>
                <a:spcPct val="115000"/>
              </a:lnSpc>
              <a:spcBef>
                <a:spcPts val="0"/>
              </a:spcBef>
              <a:spcAft>
                <a:spcPts val="0"/>
              </a:spcAft>
              <a:buSzPts val="1500"/>
              <a:buAutoNum type="arabicPeriod"/>
            </a:pPr>
            <a:r>
              <a:rPr lang="en-US" sz="1500" b="1">
                <a:latin typeface="Arial"/>
                <a:ea typeface="Arial"/>
                <a:cs typeface="Arial"/>
                <a:sym typeface="Arial"/>
              </a:rPr>
              <a:t>Subscription Management:</a:t>
            </a:r>
            <a:r>
              <a:rPr lang="en-US" sz="1500">
                <a:latin typeface="Arial"/>
                <a:ea typeface="Arial"/>
                <a:cs typeface="Arial"/>
                <a:sym typeface="Arial"/>
              </a:rPr>
              <a:t> Establishing and allowing options for different subscription plans would allow users to choose the version of the app that best suits their needs and financial interests.  </a:t>
            </a:r>
            <a:endParaRPr sz="32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FF00"/>
        </a:solidFill>
        <a:effectLst/>
      </p:bgPr>
    </p:bg>
    <p:spTree>
      <p:nvGrpSpPr>
        <p:cNvPr id="1" name="Shape 165"/>
        <p:cNvGrpSpPr/>
        <p:nvPr/>
      </p:nvGrpSpPr>
      <p:grpSpPr>
        <a:xfrm>
          <a:off x="0" y="0"/>
          <a:ext cx="0" cy="0"/>
          <a:chOff x="0" y="0"/>
          <a:chExt cx="0" cy="0"/>
        </a:xfrm>
      </p:grpSpPr>
      <p:sp>
        <p:nvSpPr>
          <p:cNvPr id="166" name="Google Shape;166;p1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References</a:t>
            </a:r>
            <a:endParaRPr/>
          </a:p>
        </p:txBody>
      </p:sp>
      <p:sp>
        <p:nvSpPr>
          <p:cNvPr id="167" name="Google Shape;167;p15"/>
          <p:cNvSpPr txBox="1">
            <a:spLocks noGrp="1"/>
          </p:cNvSpPr>
          <p:nvPr>
            <p:ph type="body" idx="1"/>
          </p:nvPr>
        </p:nvSpPr>
        <p:spPr>
          <a:xfrm>
            <a:off x="838200" y="1825625"/>
            <a:ext cx="10515600" cy="1792500"/>
          </a:xfrm>
          <a:prstGeom prst="rect">
            <a:avLst/>
          </a:prstGeom>
          <a:noFill/>
          <a:ln>
            <a:noFill/>
          </a:ln>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ct val="39285"/>
              <a:buNone/>
            </a:pPr>
            <a:endParaRPr/>
          </a:p>
          <a:p>
            <a:pPr marL="457200" lvl="0" indent="-317182" algn="l" rtl="0">
              <a:lnSpc>
                <a:spcPct val="115000"/>
              </a:lnSpc>
              <a:spcBef>
                <a:spcPts val="600"/>
              </a:spcBef>
              <a:spcAft>
                <a:spcPts val="0"/>
              </a:spcAft>
              <a:buSzPct val="72000"/>
              <a:buChar char="•"/>
            </a:pPr>
            <a:r>
              <a:rPr lang="en-US" sz="2500" u="sng">
                <a:solidFill>
                  <a:schemeClr val="hlink"/>
                </a:solidFill>
                <a:hlinkClick r:id="rId3"/>
              </a:rPr>
              <a:t>h</a:t>
            </a:r>
            <a:r>
              <a:rPr lang="en-US" sz="2400" u="sng">
                <a:solidFill>
                  <a:schemeClr val="hlink"/>
                </a:solidFill>
                <a:hlinkClick r:id="rId3"/>
              </a:rPr>
              <a:t>ttps://github.com/nvinayvarma189/Sitting-Posture-Recognition</a:t>
            </a:r>
            <a:endParaRPr sz="2400"/>
          </a:p>
          <a:p>
            <a:pPr marL="457200" lvl="0" indent="-346710" algn="l" rtl="0">
              <a:lnSpc>
                <a:spcPct val="115000"/>
              </a:lnSpc>
              <a:spcBef>
                <a:spcPts val="0"/>
              </a:spcBef>
              <a:spcAft>
                <a:spcPts val="0"/>
              </a:spcAft>
              <a:buSzPct val="100000"/>
              <a:buFont typeface="Arial"/>
              <a:buChar char="•"/>
            </a:pPr>
            <a:r>
              <a:rPr lang="en-US" sz="2400" u="sng">
                <a:solidFill>
                  <a:srgbClr val="1155CC"/>
                </a:solidFill>
                <a:latin typeface="Arial"/>
                <a:ea typeface="Arial"/>
                <a:cs typeface="Arial"/>
                <a:sym typeface="Arial"/>
                <a:hlinkClick r:id="rId4">
                  <a:extLst>
                    <a:ext uri="{A12FA001-AC4F-418D-AE19-62706E023703}">
                      <ahyp:hlinkClr xmlns:ahyp="http://schemas.microsoft.com/office/drawing/2018/hyperlinkcolor" val="tx"/>
                    </a:ext>
                  </a:extLst>
                </a:hlinkClick>
              </a:rPr>
              <a:t>https://store.uprightpose.com/products/upright-go2</a:t>
            </a:r>
            <a:endParaRPr sz="2400"/>
          </a:p>
          <a:p>
            <a:pPr marL="0" lvl="0" indent="0" algn="l" rtl="0">
              <a:lnSpc>
                <a:spcPct val="115000"/>
              </a:lnSpc>
              <a:spcBef>
                <a:spcPts val="0"/>
              </a:spcBef>
              <a:spcAft>
                <a:spcPts val="0"/>
              </a:spcAft>
              <a:buClr>
                <a:schemeClr val="dk1"/>
              </a:buClr>
              <a:buSzPct val="39285"/>
              <a:buNone/>
            </a:pPr>
            <a:endParaRPr/>
          </a:p>
          <a:p>
            <a:pPr marL="0" lvl="0" indent="0" algn="l" rtl="0">
              <a:lnSpc>
                <a:spcPct val="115000"/>
              </a:lnSpc>
              <a:spcBef>
                <a:spcPts val="0"/>
              </a:spcBef>
              <a:spcAft>
                <a:spcPts val="0"/>
              </a:spcAft>
              <a:buClr>
                <a:schemeClr val="dk1"/>
              </a:buClr>
              <a:buSzPct val="39285"/>
              <a:buFont typeface="Arial"/>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8BFF"/>
        </a:solidFill>
        <a:effectLst/>
      </p:bgPr>
    </p:bg>
    <p:spTree>
      <p:nvGrpSpPr>
        <p:cNvPr id="1" name="Shape 89"/>
        <p:cNvGrpSpPr/>
        <p:nvPr/>
      </p:nvGrpSpPr>
      <p:grpSpPr>
        <a:xfrm>
          <a:off x="0" y="0"/>
          <a:ext cx="0" cy="0"/>
          <a:chOff x="0" y="0"/>
          <a:chExt cx="0" cy="0"/>
        </a:xfrm>
      </p:grpSpPr>
      <p:sp>
        <p:nvSpPr>
          <p:cNvPr id="90" name="Google Shape;90;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Introduction</a:t>
            </a:r>
            <a:endParaRPr/>
          </a:p>
        </p:txBody>
      </p:sp>
      <p:sp>
        <p:nvSpPr>
          <p:cNvPr id="91" name="Google Shape;91;p3"/>
          <p:cNvSpPr txBox="1">
            <a:spLocks noGrp="1"/>
          </p:cNvSpPr>
          <p:nvPr>
            <p:ph type="body" idx="1"/>
          </p:nvPr>
        </p:nvSpPr>
        <p:spPr>
          <a:xfrm>
            <a:off x="625925" y="1585625"/>
            <a:ext cx="10515600" cy="43512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2100"/>
              <a:t>OpenPosture aims to improve the posture of seated working professionals and busy students to mitigate  back, neck, and hip pain caused by poor seated posture and/or long-term and frequent sitting.  In turn, it aims to increase productivity and overall well-being.  This project utilizes OpenCV to detect key points on the body and requires two main dependencies to run: Keras and TensorFlow.  OpenPosture was inspired by an MIT developed initiative titled “Seated-Posture-Recognition.”  “Seated-Posture-Recognition” utilized Keras and TensorFlow to run an OpenCV model that detected the position of an individual’s back as leaning forward, reclining, or straight, the position of an individual’s hands as crossed versus uncrossed, and the position of the person's feet as kneeling versus not kneeling.  Utilizing a similar OpenCV model enabled by Keras and TensorFlow, OpenPosture aims to detect back position, neck position, hand position, leg position, and if the individual’s feet are on the floor versus the ground.  OpenPosture further aims to propose workouts for each postural element.</a:t>
            </a:r>
            <a:endParaRPr sz="2100"/>
          </a:p>
          <a:p>
            <a:pPr marL="228600" lvl="0" indent="-50800" algn="l" rtl="0">
              <a:lnSpc>
                <a:spcPct val="90000"/>
              </a:lnSpc>
              <a:spcBef>
                <a:spcPts val="0"/>
              </a:spcBef>
              <a:spcAft>
                <a:spcPts val="0"/>
              </a:spcAft>
              <a:buClr>
                <a:schemeClr val="dk1"/>
              </a:buClr>
              <a:buSzPts val="2800"/>
              <a:buNone/>
            </a:pPr>
            <a:endParaRPr sz="250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4">
            <a:lumMod val="20000"/>
            <a:lumOff val="80000"/>
          </a:schemeClr>
        </a:solidFill>
        <a:effectLst/>
      </p:bgPr>
    </p:bg>
    <p:spTree>
      <p:nvGrpSpPr>
        <p:cNvPr id="1" name="Shape 95"/>
        <p:cNvGrpSpPr/>
        <p:nvPr/>
      </p:nvGrpSpPr>
      <p:grpSpPr>
        <a:xfrm>
          <a:off x="0" y="0"/>
          <a:ext cx="0" cy="0"/>
          <a:chOff x="0" y="0"/>
          <a:chExt cx="0" cy="0"/>
        </a:xfrm>
      </p:grpSpPr>
      <p:sp>
        <p:nvSpPr>
          <p:cNvPr id="96" name="Google Shape;96;g26d20ddcd39_2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Related Works</a:t>
            </a:r>
            <a:endParaRPr/>
          </a:p>
        </p:txBody>
      </p:sp>
      <p:sp>
        <p:nvSpPr>
          <p:cNvPr id="97" name="Google Shape;97;g26d20ddcd39_2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lnSpc>
                <a:spcPct val="115000"/>
              </a:lnSpc>
              <a:spcBef>
                <a:spcPts val="0"/>
              </a:spcBef>
              <a:spcAft>
                <a:spcPts val="0"/>
              </a:spcAft>
              <a:buClr>
                <a:schemeClr val="dk1"/>
              </a:buClr>
              <a:buSzPts val="1100"/>
              <a:buFont typeface="Arial"/>
              <a:buNone/>
            </a:pPr>
            <a:r>
              <a:rPr lang="en-US" sz="1500">
                <a:latin typeface="Arial"/>
                <a:ea typeface="Arial"/>
                <a:cs typeface="Arial"/>
                <a:sym typeface="Arial"/>
              </a:rPr>
              <a:t>PostureScreen Mobile is a posture analysis and correction app developed by Dr. Joseph D. Busch, a chiropractor, and is available for both iOS and Android devices. The app utilizes the device's camera to assess a person's posture and utilizes advanced computer vision technology to provide real-time feedback and recommendations based on the analysis. It is widely used by healthcare professionals, including chiropractors, physical therapists, and fitness trainers, as well as individuals looking to improve their posture and overall spinal health.  PostureScreen Mobile further enables users to track their progress over time, drawing from insights gleaned from behavioral psychology to promote lasting habit changes.</a:t>
            </a:r>
            <a:endParaRPr sz="15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endParaRPr sz="1500">
              <a:latin typeface="Arial"/>
              <a:ea typeface="Arial"/>
              <a:cs typeface="Arial"/>
              <a:sym typeface="Arial"/>
            </a:endParaRPr>
          </a:p>
          <a:p>
            <a:pPr marL="0" lvl="0" indent="0" algn="l" rtl="0">
              <a:lnSpc>
                <a:spcPct val="115000"/>
              </a:lnSpc>
              <a:spcBef>
                <a:spcPts val="0"/>
              </a:spcBef>
              <a:spcAft>
                <a:spcPts val="0"/>
              </a:spcAft>
              <a:buClr>
                <a:schemeClr val="dk1"/>
              </a:buClr>
              <a:buSzPts val="1100"/>
              <a:buFont typeface="Arial"/>
              <a:buNone/>
            </a:pPr>
            <a:r>
              <a:rPr lang="en-US" sz="1500">
                <a:latin typeface="Arial"/>
                <a:ea typeface="Arial"/>
                <a:cs typeface="Arial"/>
                <a:sym typeface="Arial"/>
              </a:rPr>
              <a:t>Upright Go is an innovative app that pairs with a small wearable device that attaches to the user's upper back. Using advanced sensor technology, Upright Go detects and tracks the user's posture throughout the day. Drawing on principles from ergonomics and physical therapy, the app provides real-time feedback to help users maintain proper posture and avoid slouching and employs gentle vibrations to remind users to adjust their posture when needed and foster long-term habit changes.  Furthermore, "Upright Go" integrates with other health and fitness apps, offering a comprehensive approach to overall well-being.</a:t>
            </a:r>
            <a:endParaRPr sz="32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5">
            <a:lumMod val="20000"/>
            <a:lumOff val="80000"/>
          </a:schemeClr>
        </a:solidFill>
        <a:effectLst/>
      </p:bgPr>
    </p:bg>
    <p:spTree>
      <p:nvGrpSpPr>
        <p:cNvPr id="1" name="Shape 101"/>
        <p:cNvGrpSpPr/>
        <p:nvPr/>
      </p:nvGrpSpPr>
      <p:grpSpPr>
        <a:xfrm>
          <a:off x="0" y="0"/>
          <a:ext cx="0" cy="0"/>
          <a:chOff x="0" y="0"/>
          <a:chExt cx="0" cy="0"/>
        </a:xfrm>
      </p:grpSpPr>
      <p:sp>
        <p:nvSpPr>
          <p:cNvPr id="102" name="Google Shape;102;g26d4087f9a9_1_4"/>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Data</a:t>
            </a:r>
            <a:endParaRPr/>
          </a:p>
        </p:txBody>
      </p:sp>
      <p:sp>
        <p:nvSpPr>
          <p:cNvPr id="103" name="Google Shape;103;g26d4087f9a9_1_4"/>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04" name="Google Shape;104;g26d4087f9a9_1_4"/>
          <p:cNvPicPr preferRelativeResize="0"/>
          <p:nvPr/>
        </p:nvPicPr>
        <p:blipFill>
          <a:blip r:embed="rId3">
            <a:alphaModFix/>
          </a:blip>
          <a:stretch>
            <a:fillRect/>
          </a:stretch>
        </p:blipFill>
        <p:spPr>
          <a:xfrm>
            <a:off x="1284199" y="1652200"/>
            <a:ext cx="2786301" cy="4417625"/>
          </a:xfrm>
          <a:prstGeom prst="rect">
            <a:avLst/>
          </a:prstGeom>
          <a:noFill/>
          <a:ln>
            <a:noFill/>
          </a:ln>
        </p:spPr>
      </p:pic>
      <p:pic>
        <p:nvPicPr>
          <p:cNvPr id="105" name="Google Shape;105;g26d4087f9a9_1_4"/>
          <p:cNvPicPr preferRelativeResize="0"/>
          <p:nvPr/>
        </p:nvPicPr>
        <p:blipFill>
          <a:blip r:embed="rId4">
            <a:alphaModFix/>
          </a:blip>
          <a:stretch>
            <a:fillRect/>
          </a:stretch>
        </p:blipFill>
        <p:spPr>
          <a:xfrm>
            <a:off x="4326350" y="1652200"/>
            <a:ext cx="2891624" cy="44674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6">
            <a:lumMod val="20000"/>
            <a:lumOff val="80000"/>
          </a:schemeClr>
        </a:solidFill>
        <a:effectLst/>
      </p:bgPr>
    </p:bg>
    <p:spTree>
      <p:nvGrpSpPr>
        <p:cNvPr id="1" name="Shape 109"/>
        <p:cNvGrpSpPr/>
        <p:nvPr/>
      </p:nvGrpSpPr>
      <p:grpSpPr>
        <a:xfrm>
          <a:off x="0" y="0"/>
          <a:ext cx="0" cy="0"/>
          <a:chOff x="0" y="0"/>
          <a:chExt cx="0" cy="0"/>
        </a:xfrm>
      </p:grpSpPr>
      <p:sp>
        <p:nvSpPr>
          <p:cNvPr id="110" name="Google Shape;110;g26d4087f9a9_2_0"/>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a:t>Data Science Methodology</a:t>
            </a:r>
            <a:endParaRPr/>
          </a:p>
        </p:txBody>
      </p:sp>
      <p:sp>
        <p:nvSpPr>
          <p:cNvPr id="111" name="Google Shape;111;g26d4087f9a9_2_0"/>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12" name="Google Shape;112;g26d4087f9a9_2_0"/>
          <p:cNvPicPr preferRelativeResize="0"/>
          <p:nvPr/>
        </p:nvPicPr>
        <p:blipFill>
          <a:blip r:embed="rId3">
            <a:alphaModFix/>
          </a:blip>
          <a:stretch>
            <a:fillRect/>
          </a:stretch>
        </p:blipFill>
        <p:spPr>
          <a:xfrm>
            <a:off x="1014800" y="2066550"/>
            <a:ext cx="10339000" cy="29431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116"/>
        <p:cNvGrpSpPr/>
        <p:nvPr/>
      </p:nvGrpSpPr>
      <p:grpSpPr>
        <a:xfrm>
          <a:off x="0" y="0"/>
          <a:ext cx="0" cy="0"/>
          <a:chOff x="0" y="0"/>
          <a:chExt cx="0" cy="0"/>
        </a:xfrm>
      </p:grpSpPr>
      <p:sp>
        <p:nvSpPr>
          <p:cNvPr id="117" name="Google Shape;117;p8"/>
          <p:cNvSpPr txBox="1">
            <a:spLocks noGrp="1"/>
          </p:cNvSpPr>
          <p:nvPr>
            <p:ph type="title"/>
          </p:nvPr>
        </p:nvSpPr>
        <p:spPr>
          <a:xfrm>
            <a:off x="699725" y="217450"/>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Methodology: Static Image</a:t>
            </a:r>
            <a:endParaRPr/>
          </a:p>
        </p:txBody>
      </p:sp>
      <p:sp>
        <p:nvSpPr>
          <p:cNvPr id="118" name="Google Shape;118;p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85000" lnSpcReduction="20000"/>
          </a:bodyPr>
          <a:lstStyle/>
          <a:p>
            <a:pPr marL="228600" lvl="0" indent="-228600" algn="l" rtl="0">
              <a:lnSpc>
                <a:spcPct val="90000"/>
              </a:lnSpc>
              <a:spcBef>
                <a:spcPts val="0"/>
              </a:spcBef>
              <a:spcAft>
                <a:spcPts val="0"/>
              </a:spcAft>
              <a:buClr>
                <a:schemeClr val="dk1"/>
              </a:buClr>
              <a:buSzPct val="100000"/>
              <a:buChar char="•"/>
            </a:pPr>
            <a:r>
              <a:rPr lang="en-US"/>
              <a:t>Dataset Preparation:</a:t>
            </a:r>
            <a:endParaRPr/>
          </a:p>
          <a:p>
            <a:pPr marL="685800" lvl="1" indent="-228600" algn="l" rtl="0">
              <a:lnSpc>
                <a:spcPct val="90000"/>
              </a:lnSpc>
              <a:spcBef>
                <a:spcPts val="500"/>
              </a:spcBef>
              <a:spcAft>
                <a:spcPts val="0"/>
              </a:spcAft>
              <a:buClr>
                <a:schemeClr val="dk1"/>
              </a:buClr>
              <a:buSzPct val="100000"/>
              <a:buChar char="•"/>
            </a:pPr>
            <a:r>
              <a:rPr lang="en-US"/>
              <a:t> A curated dataset of 144 diverse seated posture images underpins model training, focusing on critical body parts like the back, hands, neck, and feet for accurate posture recognition.</a:t>
            </a:r>
            <a:endParaRPr/>
          </a:p>
          <a:p>
            <a:pPr marL="228600" lvl="0" indent="-228600" algn="l" rtl="0">
              <a:lnSpc>
                <a:spcPct val="90000"/>
              </a:lnSpc>
              <a:spcBef>
                <a:spcPts val="1000"/>
              </a:spcBef>
              <a:spcAft>
                <a:spcPts val="0"/>
              </a:spcAft>
              <a:buClr>
                <a:schemeClr val="dk1"/>
              </a:buClr>
              <a:buSzPct val="100000"/>
              <a:buChar char="•"/>
            </a:pPr>
            <a:r>
              <a:rPr lang="en-US"/>
              <a:t>Data Cleaning and Preprocessing: </a:t>
            </a:r>
            <a:endParaRPr/>
          </a:p>
          <a:p>
            <a:pPr marL="685800" lvl="1" indent="-228600" algn="l" rtl="0">
              <a:lnSpc>
                <a:spcPct val="90000"/>
              </a:lnSpc>
              <a:spcBef>
                <a:spcPts val="500"/>
              </a:spcBef>
              <a:spcAft>
                <a:spcPts val="0"/>
              </a:spcAft>
              <a:buClr>
                <a:schemeClr val="dk1"/>
              </a:buClr>
              <a:buSzPct val="100000"/>
              <a:buChar char="•"/>
            </a:pPr>
            <a:r>
              <a:rPr lang="en-US"/>
              <a:t>Images are normalized, resized for uniformity, and augmented to enhance the model's generalization across various seating scenarios, using a Keras model with a VGG-like architecture for efficient preprocessing and analysis.</a:t>
            </a:r>
            <a:endParaRPr/>
          </a:p>
          <a:p>
            <a:pPr marL="228600" lvl="0" indent="-228600" algn="l" rtl="0">
              <a:lnSpc>
                <a:spcPct val="90000"/>
              </a:lnSpc>
              <a:spcBef>
                <a:spcPts val="1000"/>
              </a:spcBef>
              <a:spcAft>
                <a:spcPts val="0"/>
              </a:spcAft>
              <a:buClr>
                <a:schemeClr val="dk1"/>
              </a:buClr>
              <a:buSzPct val="100000"/>
              <a:buChar char="•"/>
            </a:pPr>
            <a:r>
              <a:rPr lang="en-US"/>
              <a:t>Posture Analysis:</a:t>
            </a:r>
            <a:endParaRPr/>
          </a:p>
          <a:p>
            <a:pPr marL="685800" lvl="1" indent="-228600" algn="l" rtl="0">
              <a:lnSpc>
                <a:spcPct val="90000"/>
              </a:lnSpc>
              <a:spcBef>
                <a:spcPts val="500"/>
              </a:spcBef>
              <a:spcAft>
                <a:spcPts val="0"/>
              </a:spcAft>
              <a:buClr>
                <a:schemeClr val="dk1"/>
              </a:buClr>
              <a:buSzPct val="100000"/>
              <a:buChar char="•"/>
            </a:pPr>
            <a:r>
              <a:rPr lang="en-US"/>
              <a:t>The system precisely identifies key posture points and assesses posture alignment, leveraging integrated preprocessing to prepare images for optimal analysis. This process pinpoints specific areas needing improvement.</a:t>
            </a:r>
            <a:endParaRPr/>
          </a:p>
          <a:p>
            <a:pPr marL="228600" lvl="0" indent="-228600" algn="l" rtl="0">
              <a:lnSpc>
                <a:spcPct val="90000"/>
              </a:lnSpc>
              <a:spcBef>
                <a:spcPts val="1000"/>
              </a:spcBef>
              <a:spcAft>
                <a:spcPts val="0"/>
              </a:spcAft>
              <a:buClr>
                <a:schemeClr val="dk1"/>
              </a:buClr>
              <a:buSzPct val="100000"/>
              <a:buChar char="•"/>
            </a:pPr>
            <a:r>
              <a:rPr lang="en-US"/>
              <a:t>Personalized Feedback:</a:t>
            </a:r>
            <a:endParaRPr/>
          </a:p>
          <a:p>
            <a:pPr marL="685800" lvl="1" indent="-228600" algn="l" rtl="0">
              <a:lnSpc>
                <a:spcPct val="90000"/>
              </a:lnSpc>
              <a:spcBef>
                <a:spcPts val="500"/>
              </a:spcBef>
              <a:spcAft>
                <a:spcPts val="0"/>
              </a:spcAft>
              <a:buClr>
                <a:schemeClr val="dk1"/>
              </a:buClr>
              <a:buSzPct val="100000"/>
              <a:buChar char="•"/>
            </a:pPr>
            <a:r>
              <a:rPr lang="en-US"/>
              <a:t>Based on posture analysis, personalized correction recommendations are generated and delivered through a Vue.js-designed user interface, powered by Firebase, offering users an intuitive and seamless experience in improving their posture.</a:t>
            </a:r>
            <a:endParaRPr/>
          </a:p>
          <a:p>
            <a:pPr marL="228600" lvl="0" indent="-90804"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4">
            <a:lumMod val="60000"/>
            <a:lumOff val="40000"/>
          </a:schemeClr>
        </a:solidFill>
        <a:effectLst/>
      </p:bgPr>
    </p:bg>
    <p:spTree>
      <p:nvGrpSpPr>
        <p:cNvPr id="1" name="Shape 122"/>
        <p:cNvGrpSpPr/>
        <p:nvPr/>
      </p:nvGrpSpPr>
      <p:grpSpPr>
        <a:xfrm>
          <a:off x="0" y="0"/>
          <a:ext cx="0" cy="0"/>
          <a:chOff x="0" y="0"/>
          <a:chExt cx="0" cy="0"/>
        </a:xfrm>
      </p:grpSpPr>
      <p:sp>
        <p:nvSpPr>
          <p:cNvPr id="123" name="Google Shape;123;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Methodology: Real-time Video</a:t>
            </a:r>
            <a:endParaRPr/>
          </a:p>
        </p:txBody>
      </p:sp>
      <p:sp>
        <p:nvSpPr>
          <p:cNvPr id="124" name="Google Shape;124;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fontScale="92500" lnSpcReduction="20000"/>
          </a:bodyPr>
          <a:lstStyle/>
          <a:p>
            <a:pPr marL="228600" lvl="0" indent="-228600" algn="l" rtl="0">
              <a:lnSpc>
                <a:spcPct val="90000"/>
              </a:lnSpc>
              <a:spcBef>
                <a:spcPts val="0"/>
              </a:spcBef>
              <a:spcAft>
                <a:spcPts val="0"/>
              </a:spcAft>
              <a:buClr>
                <a:schemeClr val="dk1"/>
              </a:buClr>
              <a:buSzPct val="100000"/>
              <a:buChar char="•"/>
            </a:pPr>
            <a:r>
              <a:rPr lang="en-US"/>
              <a:t>Setup and Configuration:</a:t>
            </a:r>
            <a:endParaRPr/>
          </a:p>
          <a:p>
            <a:pPr marL="685800" lvl="1" indent="-228600" algn="l" rtl="0">
              <a:lnSpc>
                <a:spcPct val="90000"/>
              </a:lnSpc>
              <a:spcBef>
                <a:spcPts val="500"/>
              </a:spcBef>
              <a:spcAft>
                <a:spcPts val="0"/>
              </a:spcAft>
              <a:buClr>
                <a:schemeClr val="dk1"/>
              </a:buClr>
              <a:buSzPct val="100000"/>
              <a:buChar char="•"/>
            </a:pPr>
            <a:r>
              <a:rPr lang="en-US"/>
              <a:t>The system is meticulously configured with the appropriate hardware and software to capture and analyze real-time posture data effectively. Key to this setup is the strategic positioning of cameras to ensure comprehensive posture capture.</a:t>
            </a:r>
            <a:endParaRPr/>
          </a:p>
          <a:p>
            <a:pPr marL="228600" lvl="0" indent="-228600" algn="l" rtl="0">
              <a:lnSpc>
                <a:spcPct val="90000"/>
              </a:lnSpc>
              <a:spcBef>
                <a:spcPts val="1000"/>
              </a:spcBef>
              <a:spcAft>
                <a:spcPts val="0"/>
              </a:spcAft>
              <a:buClr>
                <a:schemeClr val="dk1"/>
              </a:buClr>
              <a:buSzPct val="100000"/>
              <a:buChar char="•"/>
            </a:pPr>
            <a:r>
              <a:rPr lang="en-US"/>
              <a:t>Posture Detection Algorithm:</a:t>
            </a:r>
            <a:endParaRPr/>
          </a:p>
          <a:p>
            <a:pPr marL="685800" lvl="1" indent="-228600" algn="l" rtl="0">
              <a:lnSpc>
                <a:spcPct val="90000"/>
              </a:lnSpc>
              <a:spcBef>
                <a:spcPts val="500"/>
              </a:spcBef>
              <a:spcAft>
                <a:spcPts val="0"/>
              </a:spcAft>
              <a:buClr>
                <a:schemeClr val="dk1"/>
              </a:buClr>
              <a:buSzPct val="100000"/>
              <a:buChar char="•"/>
            </a:pPr>
            <a:r>
              <a:rPr lang="en-US"/>
              <a:t>Real-time video feeds are processed using advanced machine learning models, which perform keypoint detection and posture assessment. Preprocessing techniques, including noise reduction, are integrated to optimize the video input for the detection model, ensuring accurate posture analysis against established metrics.</a:t>
            </a:r>
            <a:endParaRPr/>
          </a:p>
          <a:p>
            <a:pPr marL="228600" lvl="0" indent="-228600" algn="l" rtl="0">
              <a:lnSpc>
                <a:spcPct val="90000"/>
              </a:lnSpc>
              <a:spcBef>
                <a:spcPts val="1000"/>
              </a:spcBef>
              <a:spcAft>
                <a:spcPts val="0"/>
              </a:spcAft>
              <a:buClr>
                <a:schemeClr val="dk1"/>
              </a:buClr>
              <a:buSzPct val="100000"/>
              <a:buChar char="•"/>
            </a:pPr>
            <a:r>
              <a:rPr lang="en-US"/>
              <a:t>Feedback Mechanism: </a:t>
            </a:r>
            <a:endParaRPr/>
          </a:p>
          <a:p>
            <a:pPr marL="685800" lvl="1" indent="-228600" algn="l" rtl="0">
              <a:lnSpc>
                <a:spcPct val="90000"/>
              </a:lnSpc>
              <a:spcBef>
                <a:spcPts val="500"/>
              </a:spcBef>
              <a:spcAft>
                <a:spcPts val="0"/>
              </a:spcAft>
              <a:buClr>
                <a:schemeClr val="dk1"/>
              </a:buClr>
              <a:buSzPct val="100000"/>
              <a:buChar char="•"/>
            </a:pPr>
            <a:r>
              <a:rPr lang="en-US"/>
              <a:t>Based on the analysis, an immediate feedback mechanism provides visual cues directly to the user. This responsive system suggests posture adjustments, prompts breaks, or offers specific exercises designed to mitigate any detected posture issues, fostering an interactive and beneficial user experience.</a:t>
            </a:r>
            <a:endParaRPr/>
          </a:p>
          <a:p>
            <a:pPr marL="228600" lvl="0" indent="-64135" algn="l" rtl="0">
              <a:lnSpc>
                <a:spcPct val="90000"/>
              </a:lnSpc>
              <a:spcBef>
                <a:spcPts val="1000"/>
              </a:spcBef>
              <a:spcAft>
                <a:spcPts val="0"/>
              </a:spcAft>
              <a:buClr>
                <a:schemeClr val="dk1"/>
              </a:buClr>
              <a:buSzPct val="100000"/>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FFE7"/>
        </a:solidFill>
        <a:effectLst/>
      </p:bgPr>
    </p:bg>
    <p:spTree>
      <p:nvGrpSpPr>
        <p:cNvPr id="1" name="Shape 128"/>
        <p:cNvGrpSpPr/>
        <p:nvPr/>
      </p:nvGrpSpPr>
      <p:grpSpPr>
        <a:xfrm>
          <a:off x="0" y="0"/>
          <a:ext cx="0" cy="0"/>
          <a:chOff x="0" y="0"/>
          <a:chExt cx="0" cy="0"/>
        </a:xfrm>
      </p:grpSpPr>
      <p:sp>
        <p:nvSpPr>
          <p:cNvPr id="129" name="Google Shape;129;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Results Image</a:t>
            </a:r>
            <a:endParaRPr/>
          </a:p>
        </p:txBody>
      </p:sp>
      <p:pic>
        <p:nvPicPr>
          <p:cNvPr id="130" name="Google Shape;130;p10"/>
          <p:cNvPicPr preferRelativeResize="0"/>
          <p:nvPr/>
        </p:nvPicPr>
        <p:blipFill>
          <a:blip r:embed="rId3">
            <a:alphaModFix/>
          </a:blip>
          <a:stretch>
            <a:fillRect/>
          </a:stretch>
        </p:blipFill>
        <p:spPr>
          <a:xfrm>
            <a:off x="3202750" y="1752500"/>
            <a:ext cx="6602174" cy="47736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ABFFAE"/>
        </a:solidFill>
        <a:effectLst/>
      </p:bgPr>
    </p:bg>
    <p:spTree>
      <p:nvGrpSpPr>
        <p:cNvPr id="1" name="Shape 134"/>
        <p:cNvGrpSpPr/>
        <p:nvPr/>
      </p:nvGrpSpPr>
      <p:grpSpPr>
        <a:xfrm>
          <a:off x="0" y="0"/>
          <a:ext cx="0" cy="0"/>
          <a:chOff x="0" y="0"/>
          <a:chExt cx="0" cy="0"/>
        </a:xfrm>
      </p:grpSpPr>
      <p:sp>
        <p:nvSpPr>
          <p:cNvPr id="135" name="Google Shape;135;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Results Real time</a:t>
            </a:r>
            <a:endParaRPr/>
          </a:p>
        </p:txBody>
      </p:sp>
      <p:sp>
        <p:nvSpPr>
          <p:cNvPr id="136" name="Google Shape;136;p1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50800" algn="l" rtl="0">
              <a:lnSpc>
                <a:spcPct val="90000"/>
              </a:lnSpc>
              <a:spcBef>
                <a:spcPts val="0"/>
              </a:spcBef>
              <a:spcAft>
                <a:spcPts val="0"/>
              </a:spcAft>
              <a:buClr>
                <a:schemeClr val="dk1"/>
              </a:buClr>
              <a:buSzPts val="2800"/>
              <a:buNone/>
            </a:pPr>
            <a:endParaRPr/>
          </a:p>
        </p:txBody>
      </p:sp>
      <p:pic>
        <p:nvPicPr>
          <p:cNvPr id="137" name="Google Shape;137;p11"/>
          <p:cNvPicPr preferRelativeResize="0"/>
          <p:nvPr/>
        </p:nvPicPr>
        <p:blipFill>
          <a:blip r:embed="rId3">
            <a:alphaModFix/>
          </a:blip>
          <a:stretch>
            <a:fillRect/>
          </a:stretch>
        </p:blipFill>
        <p:spPr>
          <a:xfrm>
            <a:off x="838198" y="1329150"/>
            <a:ext cx="6260699" cy="5137350"/>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1014</Words>
  <Application>Microsoft Macintosh PowerPoint</Application>
  <PresentationFormat>Widescreen</PresentationFormat>
  <Paragraphs>48</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Arial</vt:lpstr>
      <vt:lpstr>Calibri</vt:lpstr>
      <vt:lpstr>Times New Roman</vt:lpstr>
      <vt:lpstr>Office Theme</vt:lpstr>
      <vt:lpstr>OpenPosture</vt:lpstr>
      <vt:lpstr>Introduction</vt:lpstr>
      <vt:lpstr>Related Works</vt:lpstr>
      <vt:lpstr>Data</vt:lpstr>
      <vt:lpstr>Data Science Methodology</vt:lpstr>
      <vt:lpstr>Methodology: Static Image</vt:lpstr>
      <vt:lpstr>Methodology: Real-time Video</vt:lpstr>
      <vt:lpstr>Results Image</vt:lpstr>
      <vt:lpstr>Results Real time</vt:lpstr>
      <vt:lpstr>Model Diagram</vt:lpstr>
      <vt:lpstr>Conceptual Diagram</vt:lpstr>
      <vt:lpstr>Conclusion</vt:lpstr>
      <vt:lpstr>Future Works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OpenPosture</dc:title>
  <dc:creator>Microsoft Office User</dc:creator>
  <cp:lastModifiedBy>Ally Ryan</cp:lastModifiedBy>
  <cp:revision>2</cp:revision>
  <dcterms:created xsi:type="dcterms:W3CDTF">2024-04-02T17:16:18Z</dcterms:created>
  <dcterms:modified xsi:type="dcterms:W3CDTF">2024-04-04T04:45:52Z</dcterms:modified>
</cp:coreProperties>
</file>